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Nunito"/>
      <p:regular r:id="rId36"/>
      <p:bold r:id="rId37"/>
      <p:italic r:id="rId38"/>
      <p:boldItalic r:id="rId39"/>
    </p:embeddedFont>
    <p:embeddedFont>
      <p:font typeface="Maven Pro"/>
      <p:regular r:id="rId40"/>
      <p:bold r:id="rId41"/>
    </p:embeddedFont>
    <p:embeddedFont>
      <p:font typeface="Nanum Gothic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52649CD-70B4-4626-ABFB-18974B4396DA}">
  <a:tblStyle styleId="{152649CD-70B4-4626-ABFB-18974B4396D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regular.fntdata"/><Relationship Id="rId20" Type="http://schemas.openxmlformats.org/officeDocument/2006/relationships/slide" Target="slides/slide14.xml"/><Relationship Id="rId42" Type="http://schemas.openxmlformats.org/officeDocument/2006/relationships/font" Target="fonts/NanumGothic-regular.fntdata"/><Relationship Id="rId41" Type="http://schemas.openxmlformats.org/officeDocument/2006/relationships/font" Target="fonts/MavenPr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NanumGothic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Nunito-bold.fntdata"/><Relationship Id="rId14" Type="http://schemas.openxmlformats.org/officeDocument/2006/relationships/slide" Target="slides/slide8.xml"/><Relationship Id="rId36" Type="http://schemas.openxmlformats.org/officeDocument/2006/relationships/font" Target="fonts/Nunito-regular.fntdata"/><Relationship Id="rId17" Type="http://schemas.openxmlformats.org/officeDocument/2006/relationships/slide" Target="slides/slide11.xml"/><Relationship Id="rId39" Type="http://schemas.openxmlformats.org/officeDocument/2006/relationships/font" Target="fonts/Nunito-boldItalic.fntdata"/><Relationship Id="rId16" Type="http://schemas.openxmlformats.org/officeDocument/2006/relationships/slide" Target="slides/slide10.xml"/><Relationship Id="rId38" Type="http://schemas.openxmlformats.org/officeDocument/2006/relationships/font" Target="fonts/Nuni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a4f0c347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a4f0c347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5a4f0c347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5a4f0c347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5a4f0c347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5a4f0c347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5a4f0c347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5a4f0c347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5a4f0c347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5a4f0c347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5a4f0c347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5a4f0c347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5a4f0c347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5a4f0c347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5a4f0c347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5a4f0c347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5a4f0c347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5a4f0c347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5a4f0c347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5a4f0c347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58aac313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58aac313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5a4f0c347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5a4f0c347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5a4f0c347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5a4f0c347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b37288f6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b37288f6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5b37288f6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5b37288f6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5b37288f6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5b37288f6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5c20da951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5c20da951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5c20da951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5c20da951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5c20da951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5c20da951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5c20da951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5c20da951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5c20da951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5c20da951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5c79388b2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5c79388b2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5c79388b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5c79388b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58b65b6ea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58b65b6ea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5c79388b2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5c79388b2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606ebc96b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606ebc96b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58b65b6ea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58b65b6ea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58b65b6ea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58b65b6ea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67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Relationship Id="rId4" Type="http://schemas.openxmlformats.org/officeDocument/2006/relationships/image" Target="../media/image39.png"/><Relationship Id="rId5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5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54.png"/><Relationship Id="rId5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Relationship Id="rId5" Type="http://schemas.openxmlformats.org/officeDocument/2006/relationships/image" Target="../media/image56.png"/><Relationship Id="rId6" Type="http://schemas.openxmlformats.org/officeDocument/2006/relationships/image" Target="../media/image5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Relationship Id="rId4" Type="http://schemas.openxmlformats.org/officeDocument/2006/relationships/image" Target="../media/image64.png"/><Relationship Id="rId5" Type="http://schemas.openxmlformats.org/officeDocument/2006/relationships/image" Target="../media/image60.png"/><Relationship Id="rId6" Type="http://schemas.openxmlformats.org/officeDocument/2006/relationships/image" Target="../media/image63.png"/><Relationship Id="rId7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62.png"/><Relationship Id="rId6" Type="http://schemas.openxmlformats.org/officeDocument/2006/relationships/image" Target="../media/image61.png"/><Relationship Id="rId7" Type="http://schemas.openxmlformats.org/officeDocument/2006/relationships/image" Target="../media/image6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26.jp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웹페이지 구현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0" y="3110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                </a:t>
            </a: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공형운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웹 페이지 구현</a:t>
            </a:r>
            <a:endParaRPr/>
          </a:p>
        </p:txBody>
      </p:sp>
      <p:sp>
        <p:nvSpPr>
          <p:cNvPr id="380" name="Google Shape;380;p22"/>
          <p:cNvSpPr txBox="1"/>
          <p:nvPr/>
        </p:nvSpPr>
        <p:spPr>
          <a:xfrm>
            <a:off x="1122050" y="1106775"/>
            <a:ext cx="70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main.jsp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81" name="Google Shape;3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00" y="1702375"/>
            <a:ext cx="6558950" cy="11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75" y="3322675"/>
            <a:ext cx="3954125" cy="5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2"/>
          <p:cNvSpPr txBox="1"/>
          <p:nvPr/>
        </p:nvSpPr>
        <p:spPr>
          <a:xfrm>
            <a:off x="3957400" y="1597863"/>
            <a:ext cx="14904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베스트셀러를 표시했습니다.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84" name="Google Shape;384;p22"/>
          <p:cNvCxnSpPr>
            <a:stCxn id="385" idx="3"/>
            <a:endCxn id="383" idx="1"/>
          </p:cNvCxnSpPr>
          <p:nvPr/>
        </p:nvCxnSpPr>
        <p:spPr>
          <a:xfrm>
            <a:off x="3571300" y="1751775"/>
            <a:ext cx="38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Google Shape;385;p22"/>
          <p:cNvSpPr txBox="1"/>
          <p:nvPr/>
        </p:nvSpPr>
        <p:spPr>
          <a:xfrm>
            <a:off x="350500" y="1652775"/>
            <a:ext cx="3220800" cy="198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6" name="Google Shape;386;p22"/>
          <p:cNvSpPr txBox="1"/>
          <p:nvPr/>
        </p:nvSpPr>
        <p:spPr>
          <a:xfrm>
            <a:off x="835425" y="2088175"/>
            <a:ext cx="4301100" cy="38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7" name="Google Shape;387;p22"/>
          <p:cNvSpPr txBox="1"/>
          <p:nvPr/>
        </p:nvSpPr>
        <p:spPr>
          <a:xfrm>
            <a:off x="5560175" y="2126725"/>
            <a:ext cx="12105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썸네일을</a:t>
            </a: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 표시했습니다.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88" name="Google Shape;388;p22"/>
          <p:cNvCxnSpPr>
            <a:stCxn id="386" idx="3"/>
            <a:endCxn id="387" idx="1"/>
          </p:cNvCxnSpPr>
          <p:nvPr/>
        </p:nvCxnSpPr>
        <p:spPr>
          <a:xfrm>
            <a:off x="5136525" y="2280625"/>
            <a:ext cx="42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" name="Google Shape;389;p22"/>
          <p:cNvSpPr txBox="1"/>
          <p:nvPr/>
        </p:nvSpPr>
        <p:spPr>
          <a:xfrm>
            <a:off x="455138" y="3294313"/>
            <a:ext cx="3954000" cy="64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0" name="Google Shape;390;p22"/>
          <p:cNvSpPr txBox="1"/>
          <p:nvPr/>
        </p:nvSpPr>
        <p:spPr>
          <a:xfrm>
            <a:off x="5174750" y="3402013"/>
            <a:ext cx="18435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베스트셀러가 15개 이상이되면 more가 나타나도록 표시했습니다.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91" name="Google Shape;391;p22"/>
          <p:cNvCxnSpPr>
            <a:stCxn id="389" idx="3"/>
            <a:endCxn id="390" idx="1"/>
          </p:cNvCxnSpPr>
          <p:nvPr/>
        </p:nvCxnSpPr>
        <p:spPr>
          <a:xfrm>
            <a:off x="4409138" y="3617563"/>
            <a:ext cx="76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웹 페이지 구현</a:t>
            </a:r>
            <a:endParaRPr/>
          </a:p>
        </p:txBody>
      </p:sp>
      <p:sp>
        <p:nvSpPr>
          <p:cNvPr id="397" name="Google Shape;397;p23"/>
          <p:cNvSpPr txBox="1"/>
          <p:nvPr/>
        </p:nvSpPr>
        <p:spPr>
          <a:xfrm>
            <a:off x="1122050" y="1106775"/>
            <a:ext cx="70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side</a:t>
            </a: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.jsp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8" name="Google Shape;3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75" y="1674075"/>
            <a:ext cx="5408526" cy="1230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9" name="Google Shape;39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375" y="3057350"/>
            <a:ext cx="4566124" cy="18586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0" name="Google Shape;400;p23"/>
          <p:cNvSpPr txBox="1"/>
          <p:nvPr/>
        </p:nvSpPr>
        <p:spPr>
          <a:xfrm>
            <a:off x="6678025" y="2073950"/>
            <a:ext cx="12105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관리자 메뉴를 표시했습니다.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1" name="Google Shape;401;p23"/>
          <p:cNvSpPr txBox="1"/>
          <p:nvPr/>
        </p:nvSpPr>
        <p:spPr>
          <a:xfrm>
            <a:off x="6678025" y="3771100"/>
            <a:ext cx="12105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나의 페이지 메뉴를 표시했습니다.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02" name="Google Shape;402;p23"/>
          <p:cNvCxnSpPr>
            <a:stCxn id="398" idx="3"/>
            <a:endCxn id="400" idx="1"/>
          </p:cNvCxnSpPr>
          <p:nvPr/>
        </p:nvCxnSpPr>
        <p:spPr>
          <a:xfrm>
            <a:off x="5702901" y="2289512"/>
            <a:ext cx="97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23"/>
          <p:cNvCxnSpPr>
            <a:stCxn id="399" idx="3"/>
            <a:endCxn id="401" idx="1"/>
          </p:cNvCxnSpPr>
          <p:nvPr/>
        </p:nvCxnSpPr>
        <p:spPr>
          <a:xfrm>
            <a:off x="4860499" y="3986662"/>
            <a:ext cx="181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638" y="1971376"/>
            <a:ext cx="6783324" cy="25789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9" name="Google Shape;409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웹 페이지 구현</a:t>
            </a:r>
            <a:endParaRPr/>
          </a:p>
        </p:txBody>
      </p:sp>
      <p:sp>
        <p:nvSpPr>
          <p:cNvPr id="410" name="Google Shape;410;p24"/>
          <p:cNvSpPr txBox="1"/>
          <p:nvPr/>
        </p:nvSpPr>
        <p:spPr>
          <a:xfrm>
            <a:off x="1122050" y="1106775"/>
            <a:ext cx="70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MainController.java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1" name="Google Shape;411;p24"/>
          <p:cNvSpPr txBox="1"/>
          <p:nvPr/>
        </p:nvSpPr>
        <p:spPr>
          <a:xfrm>
            <a:off x="17100" y="3190950"/>
            <a:ext cx="1210500" cy="677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side_menu가 설정한 값에 따라 화면 왼쪽에 표시되는 항목을 다르게 설정했습니다.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2" name="Google Shape;412;p24"/>
          <p:cNvSpPr txBox="1"/>
          <p:nvPr/>
        </p:nvSpPr>
        <p:spPr>
          <a:xfrm>
            <a:off x="1729375" y="3976125"/>
            <a:ext cx="2742000" cy="14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13" name="Google Shape;413;p24"/>
          <p:cNvCxnSpPr>
            <a:stCxn id="411" idx="2"/>
            <a:endCxn id="412" idx="1"/>
          </p:cNvCxnSpPr>
          <p:nvPr/>
        </p:nvCxnSpPr>
        <p:spPr>
          <a:xfrm>
            <a:off x="622350" y="3868050"/>
            <a:ext cx="1107000" cy="1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웹 페이지 구현</a:t>
            </a:r>
            <a:endParaRPr/>
          </a:p>
        </p:txBody>
      </p:sp>
      <p:sp>
        <p:nvSpPr>
          <p:cNvPr id="419" name="Google Shape;419;p25"/>
          <p:cNvSpPr txBox="1"/>
          <p:nvPr/>
        </p:nvSpPr>
        <p:spPr>
          <a:xfrm>
            <a:off x="1122050" y="1106775"/>
            <a:ext cx="70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메인 페이지 실행화면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20" name="Google Shape;4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325" y="1662625"/>
            <a:ext cx="3927076" cy="27123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1" name="Google Shape;4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8875" y="1445475"/>
            <a:ext cx="1106950" cy="2208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2" name="Google Shape;422;p25"/>
          <p:cNvSpPr txBox="1"/>
          <p:nvPr/>
        </p:nvSpPr>
        <p:spPr>
          <a:xfrm>
            <a:off x="164050" y="1445475"/>
            <a:ext cx="12105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side_menu에는 일반 사용자를 위한 메뉴 항목이 표시되었습니다.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23" name="Google Shape;423;p25"/>
          <p:cNvCxnSpPr>
            <a:stCxn id="422" idx="3"/>
          </p:cNvCxnSpPr>
          <p:nvPr/>
        </p:nvCxnSpPr>
        <p:spPr>
          <a:xfrm>
            <a:off x="1374550" y="1722525"/>
            <a:ext cx="40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25"/>
          <p:cNvSpPr txBox="1"/>
          <p:nvPr/>
        </p:nvSpPr>
        <p:spPr>
          <a:xfrm>
            <a:off x="3026150" y="3217600"/>
            <a:ext cx="1210500" cy="874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신간, 베스트셀러, 스테디 셀러를 한 줄에 4권씩 표시하고 마지막줄에는 more가 표시되었습니다.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25" name="Google Shape;425;p25"/>
          <p:cNvCxnSpPr>
            <a:stCxn id="424" idx="3"/>
          </p:cNvCxnSpPr>
          <p:nvPr/>
        </p:nvCxnSpPr>
        <p:spPr>
          <a:xfrm flipH="1" rot="10800000">
            <a:off x="4236650" y="3279400"/>
            <a:ext cx="1401000" cy="3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상품창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 구현</a:t>
            </a:r>
            <a:endParaRPr/>
          </a:p>
        </p:txBody>
      </p:sp>
      <p:pic>
        <p:nvPicPr>
          <p:cNvPr id="431" name="Google Shape;4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50" y="1658300"/>
            <a:ext cx="4046976" cy="16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6"/>
          <p:cNvSpPr txBox="1"/>
          <p:nvPr/>
        </p:nvSpPr>
        <p:spPr>
          <a:xfrm>
            <a:off x="4572000" y="1860950"/>
            <a:ext cx="12105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상품정보,이미지파일 조회하게끔 표시했습니다.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3" name="Google Shape;433;p26"/>
          <p:cNvSpPr txBox="1"/>
          <p:nvPr/>
        </p:nvSpPr>
        <p:spPr>
          <a:xfrm>
            <a:off x="279750" y="1658300"/>
            <a:ext cx="3852000" cy="95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34" name="Google Shape;434;p26"/>
          <p:cNvCxnSpPr>
            <a:stCxn id="432" idx="1"/>
            <a:endCxn id="433" idx="3"/>
          </p:cNvCxnSpPr>
          <p:nvPr/>
        </p:nvCxnSpPr>
        <p:spPr>
          <a:xfrm rot="10800000">
            <a:off x="4131600" y="2138000"/>
            <a:ext cx="44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5" name="Google Shape;435;p26"/>
          <p:cNvSpPr txBox="1"/>
          <p:nvPr/>
        </p:nvSpPr>
        <p:spPr>
          <a:xfrm>
            <a:off x="1332100" y="1260150"/>
            <a:ext cx="1210500" cy="307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goods.xml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36" name="Google Shape;43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001" y="2800925"/>
            <a:ext cx="4512475" cy="2024452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6"/>
          <p:cNvSpPr txBox="1"/>
          <p:nvPr/>
        </p:nvSpPr>
        <p:spPr>
          <a:xfrm>
            <a:off x="6009800" y="2454088"/>
            <a:ext cx="1210500" cy="307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quickMenu.jsp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8" name="Google Shape;438;p26"/>
          <p:cNvSpPr txBox="1"/>
          <p:nvPr/>
        </p:nvSpPr>
        <p:spPr>
          <a:xfrm>
            <a:off x="4691300" y="3713850"/>
            <a:ext cx="2235000" cy="27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9" name="Google Shape;439;p26"/>
          <p:cNvSpPr txBox="1"/>
          <p:nvPr/>
        </p:nvSpPr>
        <p:spPr>
          <a:xfrm>
            <a:off x="3116225" y="3574950"/>
            <a:ext cx="12105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다음 클릭시 배열의 인덱스를 1증가시킵니다.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40" name="Google Shape;440;p26"/>
          <p:cNvCxnSpPr>
            <a:stCxn id="439" idx="3"/>
            <a:endCxn id="438" idx="1"/>
          </p:cNvCxnSpPr>
          <p:nvPr/>
        </p:nvCxnSpPr>
        <p:spPr>
          <a:xfrm>
            <a:off x="4326725" y="3852000"/>
            <a:ext cx="36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26"/>
          <p:cNvSpPr txBox="1"/>
          <p:nvPr/>
        </p:nvSpPr>
        <p:spPr>
          <a:xfrm>
            <a:off x="4691300" y="4085575"/>
            <a:ext cx="4194300" cy="58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2" name="Google Shape;442;p26"/>
          <p:cNvSpPr txBox="1"/>
          <p:nvPr/>
        </p:nvSpPr>
        <p:spPr>
          <a:xfrm>
            <a:off x="3116225" y="4271275"/>
            <a:ext cx="1210500" cy="677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증가된 인덱스로 상품번호와 이미지 파일을 가져와 표시했습니다.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43" name="Google Shape;443;p26"/>
          <p:cNvCxnSpPr>
            <a:stCxn id="442" idx="3"/>
            <a:endCxn id="441" idx="1"/>
          </p:cNvCxnSpPr>
          <p:nvPr/>
        </p:nvCxnSpPr>
        <p:spPr>
          <a:xfrm flipH="1" rot="10800000">
            <a:off x="4326725" y="4377625"/>
            <a:ext cx="364500" cy="23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상품창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 구현</a:t>
            </a:r>
            <a:endParaRPr/>
          </a:p>
        </p:txBody>
      </p:sp>
      <p:sp>
        <p:nvSpPr>
          <p:cNvPr id="449" name="Google Shape;449;p27"/>
          <p:cNvSpPr txBox="1"/>
          <p:nvPr/>
        </p:nvSpPr>
        <p:spPr>
          <a:xfrm>
            <a:off x="1122050" y="1106775"/>
            <a:ext cx="70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상품 상세창</a:t>
            </a: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 실행화면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50" name="Google Shape;4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00" y="1597875"/>
            <a:ext cx="1028700" cy="2838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1" name="Google Shape;4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125" y="1597875"/>
            <a:ext cx="4861236" cy="32408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2" name="Google Shape;452;p27"/>
          <p:cNvSpPr txBox="1"/>
          <p:nvPr/>
        </p:nvSpPr>
        <p:spPr>
          <a:xfrm>
            <a:off x="2109925" y="1597875"/>
            <a:ext cx="1210500" cy="874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 상세를 요청하면 다음과 같이 페이지 오른쪽에 있는 빠른 메뉴에 최근 본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   상품을추가했습니다..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53" name="Google Shape;453;p27"/>
          <p:cNvCxnSpPr>
            <a:stCxn id="452" idx="3"/>
          </p:cNvCxnSpPr>
          <p:nvPr/>
        </p:nvCxnSpPr>
        <p:spPr>
          <a:xfrm>
            <a:off x="3320425" y="2034975"/>
            <a:ext cx="55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4" name="Google Shape;454;p27"/>
          <p:cNvSpPr txBox="1"/>
          <p:nvPr/>
        </p:nvSpPr>
        <p:spPr>
          <a:xfrm>
            <a:off x="2109925" y="3703725"/>
            <a:ext cx="1210500" cy="59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빠른 메뉴에서 다음을 클릭하면 두번쨰 상품이 보이도록 추가했습니다.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55" name="Google Shape;455;p27"/>
          <p:cNvCxnSpPr>
            <a:stCxn id="454" idx="1"/>
          </p:cNvCxnSpPr>
          <p:nvPr/>
        </p:nvCxnSpPr>
        <p:spPr>
          <a:xfrm flipH="1">
            <a:off x="1216825" y="3999225"/>
            <a:ext cx="893100" cy="1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검색 자동완성 기능 구현</a:t>
            </a:r>
            <a:endParaRPr/>
          </a:p>
        </p:txBody>
      </p:sp>
      <p:pic>
        <p:nvPicPr>
          <p:cNvPr id="461" name="Google Shape;4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175" y="1397538"/>
            <a:ext cx="2514850" cy="915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2" name="Google Shape;462;p28"/>
          <p:cNvSpPr txBox="1"/>
          <p:nvPr/>
        </p:nvSpPr>
        <p:spPr>
          <a:xfrm>
            <a:off x="7015625" y="1397525"/>
            <a:ext cx="12105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JSON을 사용하기위해 의존성을 설정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63" name="Google Shape;4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175" y="2905888"/>
            <a:ext cx="4524443" cy="209483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4" name="Google Shape;464;p28"/>
          <p:cNvSpPr txBox="1"/>
          <p:nvPr/>
        </p:nvSpPr>
        <p:spPr>
          <a:xfrm>
            <a:off x="5453300" y="1042475"/>
            <a:ext cx="1210500" cy="307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pom.xml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5" name="Google Shape;465;p28"/>
          <p:cNvSpPr txBox="1"/>
          <p:nvPr/>
        </p:nvSpPr>
        <p:spPr>
          <a:xfrm>
            <a:off x="5965150" y="2512275"/>
            <a:ext cx="1210500" cy="307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goods.xml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6" name="Google Shape;466;p28"/>
          <p:cNvSpPr txBox="1"/>
          <p:nvPr/>
        </p:nvSpPr>
        <p:spPr>
          <a:xfrm>
            <a:off x="4747200" y="3175489"/>
            <a:ext cx="3795000" cy="59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7" name="Google Shape;467;p28"/>
          <p:cNvSpPr txBox="1"/>
          <p:nvPr/>
        </p:nvSpPr>
        <p:spPr>
          <a:xfrm>
            <a:off x="4545850" y="4283025"/>
            <a:ext cx="2086200" cy="45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8" name="Google Shape;468;p28"/>
          <p:cNvSpPr txBox="1"/>
          <p:nvPr/>
        </p:nvSpPr>
        <p:spPr>
          <a:xfrm>
            <a:off x="7047775" y="4283013"/>
            <a:ext cx="12105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키워드가 포함된 상품제목을 조회합니다.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9" name="Google Shape;469;p28"/>
          <p:cNvSpPr txBox="1"/>
          <p:nvPr/>
        </p:nvSpPr>
        <p:spPr>
          <a:xfrm>
            <a:off x="7622125" y="2374425"/>
            <a:ext cx="12105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단어가 포함된 상품 제목을 조회합니다..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70" name="Google Shape;470;p28"/>
          <p:cNvCxnSpPr>
            <a:stCxn id="469" idx="2"/>
            <a:endCxn id="466" idx="0"/>
          </p:cNvCxnSpPr>
          <p:nvPr/>
        </p:nvCxnSpPr>
        <p:spPr>
          <a:xfrm flipH="1">
            <a:off x="6644575" y="2805525"/>
            <a:ext cx="1582800" cy="36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28"/>
          <p:cNvCxnSpPr>
            <a:stCxn id="468" idx="1"/>
            <a:endCxn id="467" idx="3"/>
          </p:cNvCxnSpPr>
          <p:nvPr/>
        </p:nvCxnSpPr>
        <p:spPr>
          <a:xfrm flipH="1">
            <a:off x="6631975" y="4498563"/>
            <a:ext cx="4158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28"/>
          <p:cNvCxnSpPr>
            <a:stCxn id="462" idx="1"/>
          </p:cNvCxnSpPr>
          <p:nvPr/>
        </p:nvCxnSpPr>
        <p:spPr>
          <a:xfrm flipH="1">
            <a:off x="6186425" y="1622225"/>
            <a:ext cx="829200" cy="26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3" name="Google Shape;47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825" y="3153366"/>
            <a:ext cx="4004300" cy="184735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4" name="Google Shape;474;p28"/>
          <p:cNvSpPr txBox="1"/>
          <p:nvPr/>
        </p:nvSpPr>
        <p:spPr>
          <a:xfrm>
            <a:off x="1364625" y="2780775"/>
            <a:ext cx="1526700" cy="307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GoodsControllerImp.java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5" name="Google Shape;475;p28"/>
          <p:cNvSpPr txBox="1"/>
          <p:nvPr/>
        </p:nvSpPr>
        <p:spPr>
          <a:xfrm>
            <a:off x="125825" y="2266575"/>
            <a:ext cx="40044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브라우저에서 Ajax로 전송된 키워드를 가져와 그 키워드가 포함된 제목 목록을 JSON으로 만들어 다시 브라우저로 전송합니다.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76" name="Google Shape;476;p28"/>
          <p:cNvCxnSpPr/>
          <p:nvPr/>
        </p:nvCxnSpPr>
        <p:spPr>
          <a:xfrm>
            <a:off x="728725" y="2716775"/>
            <a:ext cx="0" cy="4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검색 자동완성 기능 구현</a:t>
            </a:r>
            <a:endParaRPr/>
          </a:p>
        </p:txBody>
      </p:sp>
      <p:pic>
        <p:nvPicPr>
          <p:cNvPr id="482" name="Google Shape;4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725" y="1393800"/>
            <a:ext cx="4122425" cy="133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3" name="Google Shape;483;p29"/>
          <p:cNvSpPr txBox="1"/>
          <p:nvPr/>
        </p:nvSpPr>
        <p:spPr>
          <a:xfrm>
            <a:off x="6729750" y="686275"/>
            <a:ext cx="16344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검색창에 자를 입력하면 ‘자’가 들어간 키워드 목록이 표시됩니다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84" name="Google Shape;484;p29"/>
          <p:cNvCxnSpPr>
            <a:stCxn id="483" idx="2"/>
          </p:cNvCxnSpPr>
          <p:nvPr/>
        </p:nvCxnSpPr>
        <p:spPr>
          <a:xfrm flipH="1">
            <a:off x="6162450" y="1135675"/>
            <a:ext cx="1384500" cy="3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p29"/>
          <p:cNvSpPr txBox="1"/>
          <p:nvPr/>
        </p:nvSpPr>
        <p:spPr>
          <a:xfrm>
            <a:off x="265125" y="2559550"/>
            <a:ext cx="1634400" cy="307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header.jsp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86" name="Google Shape;4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125" y="3014525"/>
            <a:ext cx="6767399" cy="1962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7" name="Google Shape;487;p29"/>
          <p:cNvSpPr txBox="1"/>
          <p:nvPr/>
        </p:nvSpPr>
        <p:spPr>
          <a:xfrm>
            <a:off x="840125" y="3601150"/>
            <a:ext cx="6156900" cy="41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8" name="Google Shape;488;p29"/>
          <p:cNvSpPr txBox="1"/>
          <p:nvPr/>
        </p:nvSpPr>
        <p:spPr>
          <a:xfrm>
            <a:off x="2154225" y="2136100"/>
            <a:ext cx="1634400" cy="59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JSON 데이터를 차례대로 &lt;a&gt;태그를 이용해 키워드 목록을 만들었습니다. 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89" name="Google Shape;489;p29"/>
          <p:cNvCxnSpPr>
            <a:stCxn id="488" idx="2"/>
          </p:cNvCxnSpPr>
          <p:nvPr/>
        </p:nvCxnSpPr>
        <p:spPr>
          <a:xfrm>
            <a:off x="2971425" y="2727100"/>
            <a:ext cx="0" cy="85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0" name="Google Shape;490;p29"/>
          <p:cNvSpPr txBox="1"/>
          <p:nvPr/>
        </p:nvSpPr>
        <p:spPr>
          <a:xfrm>
            <a:off x="2531125" y="1393800"/>
            <a:ext cx="1634400" cy="307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자동검색 완성창 실행화면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로그인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기능 구현</a:t>
            </a:r>
            <a:endParaRPr/>
          </a:p>
        </p:txBody>
      </p:sp>
      <p:pic>
        <p:nvPicPr>
          <p:cNvPr id="496" name="Google Shape;4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25" y="2016375"/>
            <a:ext cx="4862076" cy="29209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7" name="Google Shape;497;p30"/>
          <p:cNvSpPr txBox="1"/>
          <p:nvPr/>
        </p:nvSpPr>
        <p:spPr>
          <a:xfrm>
            <a:off x="186925" y="1556500"/>
            <a:ext cx="478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MemberControllerImpl.java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8" name="Google Shape;498;p30"/>
          <p:cNvSpPr txBox="1"/>
          <p:nvPr/>
        </p:nvSpPr>
        <p:spPr>
          <a:xfrm>
            <a:off x="516300" y="2766300"/>
            <a:ext cx="2096100" cy="47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9" name="Google Shape;499;p30"/>
          <p:cNvSpPr txBox="1"/>
          <p:nvPr/>
        </p:nvSpPr>
        <p:spPr>
          <a:xfrm>
            <a:off x="3110725" y="2571750"/>
            <a:ext cx="1634400" cy="73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조회한 회원 정보를 가져와 isLogOn 속성을 true로 설정하고 memberinfo속성으로 회원 정보를 저장합니다.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00" name="Google Shape;500;p30"/>
          <p:cNvCxnSpPr>
            <a:stCxn id="499" idx="1"/>
            <a:endCxn id="498" idx="3"/>
          </p:cNvCxnSpPr>
          <p:nvPr/>
        </p:nvCxnSpPr>
        <p:spPr>
          <a:xfrm flipH="1">
            <a:off x="2612425" y="2938050"/>
            <a:ext cx="498300" cy="6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01" name="Google Shape;5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675" y="2821975"/>
            <a:ext cx="3874200" cy="2115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2" name="Google Shape;502;p30"/>
          <p:cNvSpPr txBox="1"/>
          <p:nvPr/>
        </p:nvSpPr>
        <p:spPr>
          <a:xfrm>
            <a:off x="5112675" y="2122350"/>
            <a:ext cx="11841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로그인시 “로그아웃”을 표시합니다.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3" name="Google Shape;503;p30"/>
          <p:cNvSpPr txBox="1"/>
          <p:nvPr/>
        </p:nvSpPr>
        <p:spPr>
          <a:xfrm>
            <a:off x="6457725" y="2122350"/>
            <a:ext cx="11841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로그아웃시 “로그인”을 표시합니다.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4" name="Google Shape;504;p30"/>
          <p:cNvSpPr txBox="1"/>
          <p:nvPr/>
        </p:nvSpPr>
        <p:spPr>
          <a:xfrm>
            <a:off x="7802775" y="2122350"/>
            <a:ext cx="11841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관리자로 로그인시 “관리자”로 표시합니다.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5" name="Google Shape;505;p30"/>
          <p:cNvSpPr txBox="1"/>
          <p:nvPr/>
        </p:nvSpPr>
        <p:spPr>
          <a:xfrm>
            <a:off x="5479675" y="3159250"/>
            <a:ext cx="2776800" cy="59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6" name="Google Shape;506;p30"/>
          <p:cNvSpPr txBox="1"/>
          <p:nvPr/>
        </p:nvSpPr>
        <p:spPr>
          <a:xfrm>
            <a:off x="5557500" y="3976700"/>
            <a:ext cx="2663700" cy="2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7" name="Google Shape;507;p30"/>
          <p:cNvSpPr txBox="1"/>
          <p:nvPr/>
        </p:nvSpPr>
        <p:spPr>
          <a:xfrm>
            <a:off x="5179275" y="4532375"/>
            <a:ext cx="38076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08" name="Google Shape;508;p30"/>
          <p:cNvCxnSpPr>
            <a:stCxn id="502" idx="2"/>
            <a:endCxn id="505" idx="0"/>
          </p:cNvCxnSpPr>
          <p:nvPr/>
        </p:nvCxnSpPr>
        <p:spPr>
          <a:xfrm>
            <a:off x="5704725" y="2571750"/>
            <a:ext cx="1163400" cy="58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9" name="Google Shape;509;p30"/>
          <p:cNvCxnSpPr>
            <a:stCxn id="503" idx="2"/>
            <a:endCxn id="506" idx="0"/>
          </p:cNvCxnSpPr>
          <p:nvPr/>
        </p:nvCxnSpPr>
        <p:spPr>
          <a:xfrm flipH="1">
            <a:off x="6889275" y="2571750"/>
            <a:ext cx="160500" cy="14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0" name="Google Shape;510;p30"/>
          <p:cNvCxnSpPr>
            <a:stCxn id="504" idx="2"/>
          </p:cNvCxnSpPr>
          <p:nvPr/>
        </p:nvCxnSpPr>
        <p:spPr>
          <a:xfrm>
            <a:off x="8394825" y="2571750"/>
            <a:ext cx="0" cy="197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1" name="Google Shape;511;p30"/>
          <p:cNvSpPr txBox="1"/>
          <p:nvPr/>
        </p:nvSpPr>
        <p:spPr>
          <a:xfrm>
            <a:off x="5549775" y="15978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header.jsp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 기능 구현</a:t>
            </a:r>
            <a:endParaRPr/>
          </a:p>
        </p:txBody>
      </p:sp>
      <p:pic>
        <p:nvPicPr>
          <p:cNvPr id="517" name="Google Shape;5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00" y="1864294"/>
            <a:ext cx="2952451" cy="702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8" name="Google Shape;518;p31"/>
          <p:cNvSpPr txBox="1"/>
          <p:nvPr/>
        </p:nvSpPr>
        <p:spPr>
          <a:xfrm>
            <a:off x="186925" y="15565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member.xml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9" name="Google Shape;519;p31"/>
          <p:cNvSpPr txBox="1"/>
          <p:nvPr/>
        </p:nvSpPr>
        <p:spPr>
          <a:xfrm>
            <a:off x="3697950" y="1990963"/>
            <a:ext cx="16344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회원가입창에서 입력한 회원정보를 테이블에 추가합니다.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20" name="Google Shape;520;p31"/>
          <p:cNvCxnSpPr>
            <a:stCxn id="519" idx="1"/>
            <a:endCxn id="517" idx="3"/>
          </p:cNvCxnSpPr>
          <p:nvPr/>
        </p:nvCxnSpPr>
        <p:spPr>
          <a:xfrm rot="10800000">
            <a:off x="3163050" y="2215663"/>
            <a:ext cx="53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1" name="Google Shape;521;p31"/>
          <p:cNvSpPr txBox="1"/>
          <p:nvPr/>
        </p:nvSpPr>
        <p:spPr>
          <a:xfrm>
            <a:off x="254425" y="31663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memberForm.jsp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22" name="Google Shape;52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26525"/>
            <a:ext cx="6316200" cy="26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3" name="Google Shape;52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064675"/>
            <a:ext cx="6316200" cy="68921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4" name="Google Shape;524;p31"/>
          <p:cNvSpPr txBox="1"/>
          <p:nvPr/>
        </p:nvSpPr>
        <p:spPr>
          <a:xfrm>
            <a:off x="7104700" y="3438125"/>
            <a:ext cx="16344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Daum에서 제공하는 주소검색을 사용하기위해 추가합니다.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5" name="Google Shape;525;p31"/>
          <p:cNvSpPr txBox="1"/>
          <p:nvPr/>
        </p:nvSpPr>
        <p:spPr>
          <a:xfrm>
            <a:off x="7104700" y="4304475"/>
            <a:ext cx="16344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지번 주소와 도로명 주소를 텍스트 창에 추가합니다.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26" name="Google Shape;526;p31"/>
          <p:cNvCxnSpPr>
            <a:stCxn id="524" idx="1"/>
            <a:endCxn id="522" idx="3"/>
          </p:cNvCxnSpPr>
          <p:nvPr/>
        </p:nvCxnSpPr>
        <p:spPr>
          <a:xfrm flipH="1">
            <a:off x="6468700" y="3662825"/>
            <a:ext cx="636000" cy="9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7" name="Google Shape;527;p31"/>
          <p:cNvCxnSpPr>
            <a:stCxn id="525" idx="1"/>
            <a:endCxn id="523" idx="3"/>
          </p:cNvCxnSpPr>
          <p:nvPr/>
        </p:nvCxnSpPr>
        <p:spPr>
          <a:xfrm rot="10800000">
            <a:off x="6468700" y="4409175"/>
            <a:ext cx="636000" cy="12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웹 페이지 기능 및 세부기능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284" name="Google Shape;284;p14"/>
          <p:cNvGraphicFramePr/>
          <p:nvPr/>
        </p:nvGraphicFramePr>
        <p:xfrm>
          <a:off x="874725" y="178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{152649CD-70B4-4626-ABFB-18974B4396DA}</a:tableStyleId>
              </a:tblPr>
              <a:tblGrid>
                <a:gridCol w="716250"/>
                <a:gridCol w="1113425"/>
                <a:gridCol w="382850"/>
              </a:tblGrid>
              <a:tr h="2780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메인 페이지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메인 페이지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753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빠른 메뉴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2985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로그인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088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가입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42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검색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298575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장바구니 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장바구니 상품 조회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29857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장바구니 상품 추가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29857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장바구니 상품 수정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29857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장바구니 상품 삭제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85" name="Google Shape;285;p14"/>
          <p:cNvGraphicFramePr/>
          <p:nvPr/>
        </p:nvGraphicFramePr>
        <p:xfrm>
          <a:off x="3384400" y="178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{152649CD-70B4-4626-ABFB-18974B4396DA}</a:tableStyleId>
              </a:tblPr>
              <a:tblGrid>
                <a:gridCol w="922425"/>
                <a:gridCol w="675425"/>
                <a:gridCol w="718500"/>
              </a:tblGrid>
              <a:tr h="3196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주문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196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상품 조회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196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상품 취소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19600"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마이페이지 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마이페이지 메인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196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내역 리스트 조회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196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내역 상세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196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정보 상세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196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정보 수정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195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탈퇴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86" name="Google Shape;286;p14"/>
          <p:cNvGraphicFramePr/>
          <p:nvPr/>
        </p:nvGraphicFramePr>
        <p:xfrm>
          <a:off x="874725" y="139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{152649CD-70B4-4626-ABFB-18974B4396DA}</a:tableStyleId>
              </a:tblPr>
              <a:tblGrid>
                <a:gridCol w="716250"/>
                <a:gridCol w="1120350"/>
                <a:gridCol w="382850"/>
              </a:tblGrid>
              <a:tr h="10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세부 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87" name="Google Shape;287;p14"/>
          <p:cNvGraphicFramePr/>
          <p:nvPr/>
        </p:nvGraphicFramePr>
        <p:xfrm>
          <a:off x="6054500" y="178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{152649CD-70B4-4626-ABFB-18974B4396DA}</a:tableStyleId>
              </a:tblPr>
              <a:tblGrid>
                <a:gridCol w="655975"/>
                <a:gridCol w="627675"/>
                <a:gridCol w="896525"/>
              </a:tblGrid>
              <a:tr h="278100">
                <a:tc rowSpan="10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관리</a:t>
                      </a:r>
                      <a:endParaRPr b="1"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정보 등록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733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이미지 추가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81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정보 조회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81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정보 수정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8100">
                <a:tc vMerge="1"/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관리</a:t>
                      </a:r>
                      <a:endParaRPr b="1"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조회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81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수정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81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취소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8100">
                <a:tc vMerge="1"/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회원관리</a:t>
                      </a:r>
                      <a:endParaRPr b="1"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회원정보 조회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81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회워정보 수정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81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회원정보 삭제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" name="Google Shape;288;p14"/>
          <p:cNvGraphicFramePr/>
          <p:nvPr/>
        </p:nvGraphicFramePr>
        <p:xfrm>
          <a:off x="3384400" y="139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{152649CD-70B4-4626-ABFB-18974B4396DA}</a:tableStyleId>
              </a:tblPr>
              <a:tblGrid>
                <a:gridCol w="922425"/>
                <a:gridCol w="994375"/>
                <a:gridCol w="399575"/>
              </a:tblGrid>
              <a:tr h="10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세부 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89" name="Google Shape;289;p14"/>
          <p:cNvGraphicFramePr/>
          <p:nvPr/>
        </p:nvGraphicFramePr>
        <p:xfrm>
          <a:off x="6054500" y="139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{152649CD-70B4-4626-ABFB-18974B4396DA}</a:tableStyleId>
              </a:tblPr>
              <a:tblGrid>
                <a:gridCol w="1260925"/>
                <a:gridCol w="543175"/>
                <a:gridCol w="382850"/>
              </a:tblGrid>
              <a:tr h="10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세부 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로그인과 </a:t>
            </a:r>
            <a:r>
              <a:rPr lang="ko"/>
              <a:t>회원가입 기능 구현</a:t>
            </a:r>
            <a:endParaRPr/>
          </a:p>
        </p:txBody>
      </p:sp>
      <p:pic>
        <p:nvPicPr>
          <p:cNvPr id="533" name="Google Shape;5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25" y="3575050"/>
            <a:ext cx="3487700" cy="1259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4" name="Google Shape;5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8428" y="1661400"/>
            <a:ext cx="5108599" cy="317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5" name="Google Shape;5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825" y="1356600"/>
            <a:ext cx="3487700" cy="39198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6" name="Google Shape;536;p32"/>
          <p:cNvSpPr txBox="1"/>
          <p:nvPr/>
        </p:nvSpPr>
        <p:spPr>
          <a:xfrm>
            <a:off x="235350" y="1959775"/>
            <a:ext cx="20571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로그인에 성공하면 상단 메뉴에 ‘로그아웃’과 ‘마이페이지’ 항목이 표시됩니다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7" name="Google Shape;537;p32"/>
          <p:cNvSpPr txBox="1"/>
          <p:nvPr/>
        </p:nvSpPr>
        <p:spPr>
          <a:xfrm>
            <a:off x="235350" y="2462200"/>
            <a:ext cx="20571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회원 가입창을 요청한 후 ID를 입력하고 중복체크항목이 표시가 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8" name="Google Shape;538;p32"/>
          <p:cNvSpPr txBox="1"/>
          <p:nvPr/>
        </p:nvSpPr>
        <p:spPr>
          <a:xfrm>
            <a:off x="235350" y="2982925"/>
            <a:ext cx="20571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우편번호 검색을 요청을 하면 다음의 위치찾기 서비스가 표시됩니다.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39" name="Google Shape;539;p32"/>
          <p:cNvCxnSpPr>
            <a:stCxn id="538" idx="3"/>
          </p:cNvCxnSpPr>
          <p:nvPr/>
        </p:nvCxnSpPr>
        <p:spPr>
          <a:xfrm flipH="1" rot="10800000">
            <a:off x="2292450" y="3134125"/>
            <a:ext cx="4251900" cy="7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0" name="Google Shape;540;p32"/>
          <p:cNvCxnSpPr>
            <a:stCxn id="537" idx="3"/>
          </p:cNvCxnSpPr>
          <p:nvPr/>
        </p:nvCxnSpPr>
        <p:spPr>
          <a:xfrm flipH="1" rot="10800000">
            <a:off x="2292450" y="1882000"/>
            <a:ext cx="1584600" cy="8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" name="Google Shape;541;p32"/>
          <p:cNvCxnSpPr>
            <a:stCxn id="536" idx="3"/>
          </p:cNvCxnSpPr>
          <p:nvPr/>
        </p:nvCxnSpPr>
        <p:spPr>
          <a:xfrm flipH="1" rot="10800000">
            <a:off x="2292450" y="1790125"/>
            <a:ext cx="650700" cy="38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2" name="Google Shape;542;p32"/>
          <p:cNvSpPr txBox="1"/>
          <p:nvPr/>
        </p:nvSpPr>
        <p:spPr>
          <a:xfrm>
            <a:off x="2034725" y="1163375"/>
            <a:ext cx="70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로그인과 회원가입창 실행화면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장바구니 </a:t>
            </a:r>
            <a:r>
              <a:rPr lang="ko"/>
              <a:t>기능 구현</a:t>
            </a:r>
            <a:endParaRPr/>
          </a:p>
        </p:txBody>
      </p:sp>
      <p:sp>
        <p:nvSpPr>
          <p:cNvPr id="548" name="Google Shape;548;p33"/>
          <p:cNvSpPr txBox="1"/>
          <p:nvPr/>
        </p:nvSpPr>
        <p:spPr>
          <a:xfrm>
            <a:off x="74750" y="1421000"/>
            <a:ext cx="157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cart.xml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9" name="Google Shape;549;p33"/>
          <p:cNvSpPr txBox="1"/>
          <p:nvPr/>
        </p:nvSpPr>
        <p:spPr>
          <a:xfrm>
            <a:off x="2224800" y="1332950"/>
            <a:ext cx="20571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 번호가 장바구니에 있는지 조회기능 추가합니다.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50" name="Google Shape;5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25" y="1926625"/>
            <a:ext cx="4171775" cy="23603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1" name="Google Shape;551;p33"/>
          <p:cNvSpPr txBox="1"/>
          <p:nvPr/>
        </p:nvSpPr>
        <p:spPr>
          <a:xfrm>
            <a:off x="594125" y="2207400"/>
            <a:ext cx="3566100" cy="38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52" name="Google Shape;552;p33"/>
          <p:cNvCxnSpPr>
            <a:stCxn id="549" idx="2"/>
          </p:cNvCxnSpPr>
          <p:nvPr/>
        </p:nvCxnSpPr>
        <p:spPr>
          <a:xfrm>
            <a:off x="3253350" y="1764050"/>
            <a:ext cx="0" cy="4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3" name="Google Shape;553;p33"/>
          <p:cNvSpPr txBox="1"/>
          <p:nvPr/>
        </p:nvSpPr>
        <p:spPr>
          <a:xfrm>
            <a:off x="824350" y="3286625"/>
            <a:ext cx="2057100" cy="77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4" name="Google Shape;554;p33"/>
          <p:cNvSpPr txBox="1"/>
          <p:nvPr/>
        </p:nvSpPr>
        <p:spPr>
          <a:xfrm>
            <a:off x="824350" y="4407700"/>
            <a:ext cx="20571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상품을 추가했습니다.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55" name="Google Shape;555;p33"/>
          <p:cNvCxnSpPr>
            <a:stCxn id="554" idx="0"/>
            <a:endCxn id="553" idx="2"/>
          </p:cNvCxnSpPr>
          <p:nvPr/>
        </p:nvCxnSpPr>
        <p:spPr>
          <a:xfrm rot="10800000">
            <a:off x="1852900" y="4060900"/>
            <a:ext cx="0" cy="3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6" name="Google Shape;5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675" y="1926625"/>
            <a:ext cx="3779725" cy="1139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7" name="Google Shape;55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9675" y="3812825"/>
            <a:ext cx="4471650" cy="346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8" name="Google Shape;558;p33"/>
          <p:cNvSpPr txBox="1"/>
          <p:nvPr/>
        </p:nvSpPr>
        <p:spPr>
          <a:xfrm>
            <a:off x="4469675" y="1332950"/>
            <a:ext cx="20571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장바구니에 추가하면 알림창을 추가합니다.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59" name="Google Shape;559;p33"/>
          <p:cNvCxnSpPr>
            <a:stCxn id="558" idx="2"/>
          </p:cNvCxnSpPr>
          <p:nvPr/>
        </p:nvCxnSpPr>
        <p:spPr>
          <a:xfrm>
            <a:off x="5498225" y="1640750"/>
            <a:ext cx="0" cy="3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0" name="Google Shape;560;p33"/>
          <p:cNvSpPr txBox="1"/>
          <p:nvPr/>
        </p:nvSpPr>
        <p:spPr>
          <a:xfrm>
            <a:off x="4469675" y="4407700"/>
            <a:ext cx="20571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추가할 상품 번호를 전달합니다.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61" name="Google Shape;561;p33"/>
          <p:cNvCxnSpPr>
            <a:stCxn id="560" idx="0"/>
          </p:cNvCxnSpPr>
          <p:nvPr/>
        </p:nvCxnSpPr>
        <p:spPr>
          <a:xfrm rot="10800000">
            <a:off x="5498225" y="4188400"/>
            <a:ext cx="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2" name="Google Shape;562;p33"/>
          <p:cNvSpPr txBox="1"/>
          <p:nvPr/>
        </p:nvSpPr>
        <p:spPr>
          <a:xfrm>
            <a:off x="4469675" y="3247100"/>
            <a:ext cx="157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goodsDetail.jsp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장바구니 기능 구현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00" y="1563463"/>
            <a:ext cx="5889626" cy="20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4"/>
          <p:cNvSpPr txBox="1"/>
          <p:nvPr/>
        </p:nvSpPr>
        <p:spPr>
          <a:xfrm>
            <a:off x="2497475" y="1690925"/>
            <a:ext cx="2002200" cy="12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0" name="Google Shape;570;p34"/>
          <p:cNvSpPr txBox="1"/>
          <p:nvPr/>
        </p:nvSpPr>
        <p:spPr>
          <a:xfrm>
            <a:off x="502725" y="2571750"/>
            <a:ext cx="2956800" cy="12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1" name="Google Shape;571;p34"/>
          <p:cNvSpPr txBox="1"/>
          <p:nvPr/>
        </p:nvSpPr>
        <p:spPr>
          <a:xfrm>
            <a:off x="502725" y="2781050"/>
            <a:ext cx="2002200" cy="579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2" name="Google Shape;572;p34"/>
          <p:cNvSpPr txBox="1"/>
          <p:nvPr/>
        </p:nvSpPr>
        <p:spPr>
          <a:xfrm>
            <a:off x="2470025" y="1178600"/>
            <a:ext cx="20571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전송된 상품번호를 받습니다.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3" name="Google Shape;573;p34"/>
          <p:cNvSpPr txBox="1"/>
          <p:nvPr/>
        </p:nvSpPr>
        <p:spPr>
          <a:xfrm>
            <a:off x="3615325" y="2481600"/>
            <a:ext cx="20571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상품번호를 조회합니다.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4" name="Google Shape;574;p34"/>
          <p:cNvSpPr txBox="1"/>
          <p:nvPr/>
        </p:nvSpPr>
        <p:spPr>
          <a:xfrm>
            <a:off x="2807650" y="2872525"/>
            <a:ext cx="20571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상품번호가 이미 있으면 이미 추가되었다는 메시지를 전송하고,없으면 테이블에 추가합니다.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75" name="Google Shape;575;p34"/>
          <p:cNvCxnSpPr>
            <a:stCxn id="572" idx="2"/>
            <a:endCxn id="569" idx="0"/>
          </p:cNvCxnSpPr>
          <p:nvPr/>
        </p:nvCxnSpPr>
        <p:spPr>
          <a:xfrm>
            <a:off x="3498575" y="1486400"/>
            <a:ext cx="0" cy="2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6" name="Google Shape;576;p34"/>
          <p:cNvCxnSpPr>
            <a:stCxn id="573" idx="1"/>
            <a:endCxn id="570" idx="3"/>
          </p:cNvCxnSpPr>
          <p:nvPr/>
        </p:nvCxnSpPr>
        <p:spPr>
          <a:xfrm rot="10800000">
            <a:off x="3459625" y="2635500"/>
            <a:ext cx="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7" name="Google Shape;577;p34"/>
          <p:cNvCxnSpPr>
            <a:stCxn id="574" idx="1"/>
            <a:endCxn id="571" idx="3"/>
          </p:cNvCxnSpPr>
          <p:nvPr/>
        </p:nvCxnSpPr>
        <p:spPr>
          <a:xfrm rot="10800000">
            <a:off x="2504950" y="3070975"/>
            <a:ext cx="302700" cy="7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8" name="Google Shape;5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600" y="3824225"/>
            <a:ext cx="1588025" cy="10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0050" y="3480975"/>
            <a:ext cx="3901150" cy="159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4"/>
          <p:cNvSpPr txBox="1"/>
          <p:nvPr/>
        </p:nvSpPr>
        <p:spPr>
          <a:xfrm>
            <a:off x="265600" y="1255675"/>
            <a:ext cx="1269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CartControllerImpl.java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1" name="Google Shape;581;p34"/>
          <p:cNvSpPr txBox="1"/>
          <p:nvPr/>
        </p:nvSpPr>
        <p:spPr>
          <a:xfrm>
            <a:off x="3972600" y="4087950"/>
            <a:ext cx="70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장바구니</a:t>
            </a: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 실행화면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주문</a:t>
            </a:r>
            <a:r>
              <a:rPr lang="ko"/>
              <a:t> 기능 구현</a:t>
            </a:r>
            <a:endParaRPr/>
          </a:p>
        </p:txBody>
      </p:sp>
      <p:pic>
        <p:nvPicPr>
          <p:cNvPr id="587" name="Google Shape;5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25" y="1826475"/>
            <a:ext cx="4660651" cy="411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35"/>
          <p:cNvSpPr txBox="1"/>
          <p:nvPr/>
        </p:nvSpPr>
        <p:spPr>
          <a:xfrm>
            <a:off x="523000" y="1968450"/>
            <a:ext cx="4431000" cy="26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9" name="Google Shape;589;p35"/>
          <p:cNvSpPr txBox="1"/>
          <p:nvPr/>
        </p:nvSpPr>
        <p:spPr>
          <a:xfrm>
            <a:off x="523000" y="1448750"/>
            <a:ext cx="65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order.xml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0" name="Google Shape;590;p35"/>
          <p:cNvSpPr txBox="1"/>
          <p:nvPr/>
        </p:nvSpPr>
        <p:spPr>
          <a:xfrm>
            <a:off x="523000" y="2417850"/>
            <a:ext cx="21615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오라클의 시퀀스 번호를 가져온다음 주문테이블의 각 레코드 구문번호로 사용합니다.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91" name="Google Shape;5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25" y="3098825"/>
            <a:ext cx="5241875" cy="17366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2" name="Google Shape;592;p35"/>
          <p:cNvSpPr txBox="1"/>
          <p:nvPr/>
        </p:nvSpPr>
        <p:spPr>
          <a:xfrm>
            <a:off x="293225" y="3098825"/>
            <a:ext cx="5241900" cy="57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3" name="Google Shape;593;p35"/>
          <p:cNvSpPr txBox="1"/>
          <p:nvPr/>
        </p:nvSpPr>
        <p:spPr>
          <a:xfrm>
            <a:off x="293325" y="3680649"/>
            <a:ext cx="5241900" cy="54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4" name="Google Shape;594;p35"/>
          <p:cNvSpPr txBox="1"/>
          <p:nvPr/>
        </p:nvSpPr>
        <p:spPr>
          <a:xfrm>
            <a:off x="5797675" y="3231425"/>
            <a:ext cx="21615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상품을 주문할 경우 주문페이지에 표시합니다.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5" name="Google Shape;595;p35"/>
          <p:cNvSpPr txBox="1"/>
          <p:nvPr/>
        </p:nvSpPr>
        <p:spPr>
          <a:xfrm>
            <a:off x="5797675" y="3798250"/>
            <a:ext cx="24021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모든상품을 주문할 경우 주문페이지에 표시합니다.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6" name="Google Shape;596;p35"/>
          <p:cNvSpPr txBox="1"/>
          <p:nvPr/>
        </p:nvSpPr>
        <p:spPr>
          <a:xfrm>
            <a:off x="5797675" y="4365075"/>
            <a:ext cx="20571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주문결과를 표시합니다.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97" name="Google Shape;597;p35"/>
          <p:cNvCxnSpPr>
            <a:stCxn id="594" idx="1"/>
            <a:endCxn id="592" idx="3"/>
          </p:cNvCxnSpPr>
          <p:nvPr/>
        </p:nvCxnSpPr>
        <p:spPr>
          <a:xfrm rot="10800000">
            <a:off x="5535175" y="3385325"/>
            <a:ext cx="26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8" name="Google Shape;598;p35"/>
          <p:cNvCxnSpPr>
            <a:stCxn id="595" idx="1"/>
            <a:endCxn id="593" idx="3"/>
          </p:cNvCxnSpPr>
          <p:nvPr/>
        </p:nvCxnSpPr>
        <p:spPr>
          <a:xfrm rot="10800000">
            <a:off x="5535175" y="3952150"/>
            <a:ext cx="26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9" name="Google Shape;599;p35"/>
          <p:cNvCxnSpPr>
            <a:stCxn id="596" idx="1"/>
          </p:cNvCxnSpPr>
          <p:nvPr/>
        </p:nvCxnSpPr>
        <p:spPr>
          <a:xfrm rot="10800000">
            <a:off x="5525575" y="4518975"/>
            <a:ext cx="27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0" name="Google Shape;600;p35"/>
          <p:cNvCxnSpPr>
            <a:stCxn id="590" idx="0"/>
          </p:cNvCxnSpPr>
          <p:nvPr/>
        </p:nvCxnSpPr>
        <p:spPr>
          <a:xfrm rot="10800000">
            <a:off x="1603750" y="2271150"/>
            <a:ext cx="0" cy="1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1" name="Google Shape;601;p35"/>
          <p:cNvSpPr txBox="1"/>
          <p:nvPr/>
        </p:nvSpPr>
        <p:spPr>
          <a:xfrm>
            <a:off x="2985625" y="26576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tiles_order.xml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주문 기능 구현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7" name="Google Shape;6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00" y="1624575"/>
            <a:ext cx="4004300" cy="162135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8" name="Google Shape;6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250" y="1624575"/>
            <a:ext cx="3879014" cy="7648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9" name="Google Shape;60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2250" y="3604685"/>
            <a:ext cx="3342375" cy="5621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0" name="Google Shape;610;p36"/>
          <p:cNvSpPr txBox="1"/>
          <p:nvPr/>
        </p:nvSpPr>
        <p:spPr>
          <a:xfrm>
            <a:off x="3699650" y="1213875"/>
            <a:ext cx="124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OrderControllerImpl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1" name="Google Shape;611;p36"/>
          <p:cNvSpPr txBox="1"/>
          <p:nvPr/>
        </p:nvSpPr>
        <p:spPr>
          <a:xfrm>
            <a:off x="243100" y="2163750"/>
            <a:ext cx="3862800" cy="54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2" name="Google Shape;612;p36"/>
          <p:cNvSpPr txBox="1"/>
          <p:nvPr/>
        </p:nvSpPr>
        <p:spPr>
          <a:xfrm>
            <a:off x="1944400" y="2814825"/>
            <a:ext cx="21615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로그인후 세션에서 주문 정보를 가져와 주문창으로 이동합니다.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13" name="Google Shape;613;p36"/>
          <p:cNvCxnSpPr>
            <a:stCxn id="612" idx="0"/>
          </p:cNvCxnSpPr>
          <p:nvPr/>
        </p:nvCxnSpPr>
        <p:spPr>
          <a:xfrm rot="10800000">
            <a:off x="3025150" y="2645925"/>
            <a:ext cx="0" cy="16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4" name="Google Shape;61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525" y="3392275"/>
            <a:ext cx="4004300" cy="15629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5" name="Google Shape;615;p36"/>
          <p:cNvSpPr txBox="1"/>
          <p:nvPr/>
        </p:nvSpPr>
        <p:spPr>
          <a:xfrm>
            <a:off x="97525" y="4520900"/>
            <a:ext cx="3036600" cy="252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6" name="Google Shape;616;p36"/>
          <p:cNvSpPr txBox="1"/>
          <p:nvPr/>
        </p:nvSpPr>
        <p:spPr>
          <a:xfrm>
            <a:off x="4105900" y="4401125"/>
            <a:ext cx="14433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주문정보와 주문자 정보를 세션에 바인딩한 후 주문창으로 전달합니다.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17" name="Google Shape;617;p36"/>
          <p:cNvCxnSpPr>
            <a:stCxn id="616" idx="1"/>
            <a:endCxn id="615" idx="3"/>
          </p:cNvCxnSpPr>
          <p:nvPr/>
        </p:nvCxnSpPr>
        <p:spPr>
          <a:xfrm rot="10800000">
            <a:off x="3134200" y="4647275"/>
            <a:ext cx="971700" cy="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8" name="Google Shape;618;p36"/>
          <p:cNvSpPr txBox="1"/>
          <p:nvPr/>
        </p:nvSpPr>
        <p:spPr>
          <a:xfrm>
            <a:off x="5567013" y="1081475"/>
            <a:ext cx="26295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주문창에서 입력한 정보를 주문 상품 목록과 합칩니다.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9" name="Google Shape;619;p36"/>
          <p:cNvSpPr txBox="1"/>
          <p:nvPr/>
        </p:nvSpPr>
        <p:spPr>
          <a:xfrm>
            <a:off x="5923275" y="2624750"/>
            <a:ext cx="31326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각 orderVO에 수령자 정보를 설정한 후 myOrderList에 저장합니다.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20" name="Google Shape;620;p36"/>
          <p:cNvCxnSpPr>
            <a:stCxn id="618" idx="2"/>
            <a:endCxn id="608" idx="0"/>
          </p:cNvCxnSpPr>
          <p:nvPr/>
        </p:nvCxnSpPr>
        <p:spPr>
          <a:xfrm>
            <a:off x="6881763" y="1389275"/>
            <a:ext cx="0" cy="2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36"/>
          <p:cNvSpPr txBox="1"/>
          <p:nvPr/>
        </p:nvSpPr>
        <p:spPr>
          <a:xfrm>
            <a:off x="4942250" y="1635375"/>
            <a:ext cx="2436900" cy="16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2" name="Google Shape;622;p36"/>
          <p:cNvSpPr txBox="1"/>
          <p:nvPr/>
        </p:nvSpPr>
        <p:spPr>
          <a:xfrm>
            <a:off x="5186625" y="1804275"/>
            <a:ext cx="3634800" cy="52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23" name="Google Shape;623;p36"/>
          <p:cNvCxnSpPr>
            <a:stCxn id="619" idx="0"/>
            <a:endCxn id="622" idx="2"/>
          </p:cNvCxnSpPr>
          <p:nvPr/>
        </p:nvCxnSpPr>
        <p:spPr>
          <a:xfrm rot="10800000">
            <a:off x="7003875" y="2332550"/>
            <a:ext cx="485700" cy="29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36"/>
          <p:cNvSpPr txBox="1"/>
          <p:nvPr/>
        </p:nvSpPr>
        <p:spPr>
          <a:xfrm>
            <a:off x="4974375" y="3634325"/>
            <a:ext cx="2977800" cy="16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5" name="Google Shape;625;p36"/>
          <p:cNvSpPr txBox="1"/>
          <p:nvPr/>
        </p:nvSpPr>
        <p:spPr>
          <a:xfrm>
            <a:off x="4974375" y="3801325"/>
            <a:ext cx="3222300" cy="16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6" name="Google Shape;626;p36"/>
          <p:cNvSpPr txBox="1"/>
          <p:nvPr/>
        </p:nvSpPr>
        <p:spPr>
          <a:xfrm>
            <a:off x="4974375" y="3970225"/>
            <a:ext cx="3261000" cy="16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7" name="Google Shape;627;p36"/>
          <p:cNvSpPr txBox="1"/>
          <p:nvPr/>
        </p:nvSpPr>
        <p:spPr>
          <a:xfrm>
            <a:off x="4233250" y="3114713"/>
            <a:ext cx="19221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 정보를 SQL문으로 전달 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8" name="Google Shape;628;p36"/>
          <p:cNvSpPr txBox="1"/>
          <p:nvPr/>
        </p:nvSpPr>
        <p:spPr>
          <a:xfrm>
            <a:off x="5751119" y="4385663"/>
            <a:ext cx="13134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 상품 목록을 표시하도록 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9" name="Google Shape;629;p36"/>
          <p:cNvSpPr txBox="1"/>
          <p:nvPr/>
        </p:nvSpPr>
        <p:spPr>
          <a:xfrm>
            <a:off x="7266444" y="4385663"/>
            <a:ext cx="13134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주문자 정보를 표시하도록 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30" name="Google Shape;630;p36"/>
          <p:cNvCxnSpPr>
            <a:stCxn id="627" idx="2"/>
            <a:endCxn id="624" idx="0"/>
          </p:cNvCxnSpPr>
          <p:nvPr/>
        </p:nvCxnSpPr>
        <p:spPr>
          <a:xfrm>
            <a:off x="5194300" y="3422513"/>
            <a:ext cx="1269000" cy="21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1" name="Google Shape;631;p36"/>
          <p:cNvCxnSpPr>
            <a:stCxn id="628" idx="0"/>
            <a:endCxn id="626" idx="2"/>
          </p:cNvCxnSpPr>
          <p:nvPr/>
        </p:nvCxnSpPr>
        <p:spPr>
          <a:xfrm flipH="1" rot="10800000">
            <a:off x="6407819" y="4139063"/>
            <a:ext cx="197100" cy="2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2" name="Google Shape;632;p36"/>
          <p:cNvCxnSpPr>
            <a:stCxn id="629" idx="0"/>
          </p:cNvCxnSpPr>
          <p:nvPr/>
        </p:nvCxnSpPr>
        <p:spPr>
          <a:xfrm rot="10800000">
            <a:off x="7117344" y="3947963"/>
            <a:ext cx="805800" cy="4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주문 기능 구현</a:t>
            </a:r>
            <a:endParaRPr/>
          </a:p>
        </p:txBody>
      </p:sp>
      <p:pic>
        <p:nvPicPr>
          <p:cNvPr id="638" name="Google Shape;6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205275"/>
            <a:ext cx="4736999" cy="166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9" name="Google Shape;6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89225"/>
            <a:ext cx="4737000" cy="52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0" name="Google Shape;64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828802"/>
            <a:ext cx="4736875" cy="102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1" name="Google Shape;641;p37"/>
          <p:cNvSpPr txBox="1"/>
          <p:nvPr/>
        </p:nvSpPr>
        <p:spPr>
          <a:xfrm>
            <a:off x="785325" y="1449300"/>
            <a:ext cx="92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goodsDetail.jsp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2" name="Google Shape;642;p37"/>
          <p:cNvSpPr txBox="1"/>
          <p:nvPr/>
        </p:nvSpPr>
        <p:spPr>
          <a:xfrm>
            <a:off x="1942500" y="1332525"/>
            <a:ext cx="26295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&lt;hidden&gt; 태그의 id로 로그인 상태를 가져옵니다.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3" name="Google Shape;643;p37"/>
          <p:cNvSpPr txBox="1"/>
          <p:nvPr/>
        </p:nvSpPr>
        <p:spPr>
          <a:xfrm>
            <a:off x="3204276" y="2398950"/>
            <a:ext cx="14229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로그인 상태를 확인합니다.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4" name="Google Shape;644;p37"/>
          <p:cNvSpPr txBox="1"/>
          <p:nvPr/>
        </p:nvSpPr>
        <p:spPr>
          <a:xfrm>
            <a:off x="152400" y="3799150"/>
            <a:ext cx="32859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구매하기 클릭시 상품번호,상품명,판매가격,이미지 파일을 전달합니다.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5" name="Google Shape;645;p37"/>
          <p:cNvSpPr txBox="1"/>
          <p:nvPr/>
        </p:nvSpPr>
        <p:spPr>
          <a:xfrm>
            <a:off x="152388" y="4594388"/>
            <a:ext cx="26295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로그인 상태를 &lt;hidden&gt; 태그에 저장합니다.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6" name="Google Shape;646;p37"/>
          <p:cNvSpPr txBox="1"/>
          <p:nvPr/>
        </p:nvSpPr>
        <p:spPr>
          <a:xfrm>
            <a:off x="481100" y="2398950"/>
            <a:ext cx="22428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47" name="Google Shape;647;p37"/>
          <p:cNvCxnSpPr>
            <a:stCxn id="643" idx="1"/>
            <a:endCxn id="646" idx="3"/>
          </p:cNvCxnSpPr>
          <p:nvPr/>
        </p:nvCxnSpPr>
        <p:spPr>
          <a:xfrm rot="10800000">
            <a:off x="2723976" y="2552850"/>
            <a:ext cx="48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37"/>
          <p:cNvSpPr txBox="1"/>
          <p:nvPr/>
        </p:nvSpPr>
        <p:spPr>
          <a:xfrm>
            <a:off x="152400" y="1828800"/>
            <a:ext cx="4737000" cy="491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49" name="Google Shape;649;p37"/>
          <p:cNvCxnSpPr>
            <a:stCxn id="642" idx="2"/>
            <a:endCxn id="648" idx="0"/>
          </p:cNvCxnSpPr>
          <p:nvPr/>
        </p:nvCxnSpPr>
        <p:spPr>
          <a:xfrm flipH="1">
            <a:off x="2521050" y="1640325"/>
            <a:ext cx="736200" cy="18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0" name="Google Shape;650;p37"/>
          <p:cNvCxnSpPr>
            <a:stCxn id="644" idx="0"/>
            <a:endCxn id="639" idx="2"/>
          </p:cNvCxnSpPr>
          <p:nvPr/>
        </p:nvCxnSpPr>
        <p:spPr>
          <a:xfrm flipH="1" rot="10800000">
            <a:off x="1795350" y="3614350"/>
            <a:ext cx="725400" cy="1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1" name="Google Shape;651;p37"/>
          <p:cNvCxnSpPr>
            <a:stCxn id="645" idx="0"/>
            <a:endCxn id="638" idx="2"/>
          </p:cNvCxnSpPr>
          <p:nvPr/>
        </p:nvCxnSpPr>
        <p:spPr>
          <a:xfrm flipH="1" rot="10800000">
            <a:off x="1467138" y="4371788"/>
            <a:ext cx="1053900" cy="2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2" name="Google Shape;652;p37"/>
          <p:cNvSpPr txBox="1"/>
          <p:nvPr/>
        </p:nvSpPr>
        <p:spPr>
          <a:xfrm>
            <a:off x="6360088" y="1449300"/>
            <a:ext cx="132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orderGoodsForm.jsp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53" name="Google Shape;65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0372" y="1828804"/>
            <a:ext cx="3945725" cy="87374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4" name="Google Shape;65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0375" y="3799150"/>
            <a:ext cx="4019346" cy="257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5" name="Google Shape;655;p37"/>
          <p:cNvSpPr txBox="1"/>
          <p:nvPr/>
        </p:nvSpPr>
        <p:spPr>
          <a:xfrm>
            <a:off x="5673538" y="3159800"/>
            <a:ext cx="26994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최종 결제하기를 클릭시 주문창에서 입력한 수령자 정보를 컨트롤러로 전송합니다.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56" name="Google Shape;656;p37"/>
          <p:cNvCxnSpPr>
            <a:stCxn id="655" idx="0"/>
            <a:endCxn id="653" idx="2"/>
          </p:cNvCxnSpPr>
          <p:nvPr/>
        </p:nvCxnSpPr>
        <p:spPr>
          <a:xfrm rot="10800000">
            <a:off x="7023238" y="27026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7" name="Google Shape;657;p37"/>
          <p:cNvSpPr txBox="1"/>
          <p:nvPr/>
        </p:nvSpPr>
        <p:spPr>
          <a:xfrm>
            <a:off x="5710350" y="4471100"/>
            <a:ext cx="26994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최종결제하기 클릭 시 호출됩니다.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58" name="Google Shape;658;p37"/>
          <p:cNvCxnSpPr>
            <a:stCxn id="657" idx="0"/>
            <a:endCxn id="654" idx="2"/>
          </p:cNvCxnSpPr>
          <p:nvPr/>
        </p:nvCxnSpPr>
        <p:spPr>
          <a:xfrm rot="10800000">
            <a:off x="7060050" y="4056800"/>
            <a:ext cx="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주문 기능 구현</a:t>
            </a:r>
            <a:endParaRPr/>
          </a:p>
        </p:txBody>
      </p:sp>
      <p:pic>
        <p:nvPicPr>
          <p:cNvPr id="664" name="Google Shape;6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25" y="1720500"/>
            <a:ext cx="3038400" cy="122665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5" name="Google Shape;6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25" y="3283797"/>
            <a:ext cx="2227932" cy="161750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6" name="Google Shape;66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8401" y="547350"/>
            <a:ext cx="2044175" cy="19772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7" name="Google Shape;66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8400" y="2488625"/>
            <a:ext cx="2044175" cy="223631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8" name="Google Shape;66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7922" y="1533201"/>
            <a:ext cx="1993901" cy="2205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9" name="Google Shape;669;p38"/>
          <p:cNvSpPr txBox="1"/>
          <p:nvPr/>
        </p:nvSpPr>
        <p:spPr>
          <a:xfrm>
            <a:off x="117025" y="1343513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주문기능</a:t>
            </a: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 실행화면</a:t>
            </a:r>
            <a:endParaRPr/>
          </a:p>
        </p:txBody>
      </p:sp>
      <p:sp>
        <p:nvSpPr>
          <p:cNvPr id="670" name="Google Shape;670;p38"/>
          <p:cNvSpPr txBox="1"/>
          <p:nvPr/>
        </p:nvSpPr>
        <p:spPr>
          <a:xfrm>
            <a:off x="1759750" y="2417850"/>
            <a:ext cx="13572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로그인창으로 이동하여 로그인을 합니다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1" name="Google Shape;671;p38"/>
          <p:cNvSpPr txBox="1"/>
          <p:nvPr/>
        </p:nvSpPr>
        <p:spPr>
          <a:xfrm>
            <a:off x="2484775" y="3815500"/>
            <a:ext cx="12579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상품페이지에서 구매하기를 클릭합니다.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72" name="Google Shape;672;p38"/>
          <p:cNvCxnSpPr>
            <a:stCxn id="671" idx="1"/>
            <a:endCxn id="665" idx="3"/>
          </p:cNvCxnSpPr>
          <p:nvPr/>
        </p:nvCxnSpPr>
        <p:spPr>
          <a:xfrm flipH="1">
            <a:off x="2344975" y="4031050"/>
            <a:ext cx="139800" cy="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3" name="Google Shape;673;p38"/>
          <p:cNvSpPr txBox="1"/>
          <p:nvPr/>
        </p:nvSpPr>
        <p:spPr>
          <a:xfrm>
            <a:off x="6717925" y="4293850"/>
            <a:ext cx="12579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결제정보를 입력후 결제하기를 클릭합니다.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74" name="Google Shape;674;p38"/>
          <p:cNvCxnSpPr>
            <a:stCxn id="673" idx="1"/>
          </p:cNvCxnSpPr>
          <p:nvPr/>
        </p:nvCxnSpPr>
        <p:spPr>
          <a:xfrm flipH="1">
            <a:off x="5440525" y="4509400"/>
            <a:ext cx="1277400" cy="1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5" name="Google Shape;675;p38"/>
          <p:cNvSpPr txBox="1"/>
          <p:nvPr/>
        </p:nvSpPr>
        <p:spPr>
          <a:xfrm>
            <a:off x="7085925" y="598575"/>
            <a:ext cx="12579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주문완료 결과 페이지가 나타납니다.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76" name="Google Shape;676;p38"/>
          <p:cNvCxnSpPr>
            <a:stCxn id="675" idx="2"/>
            <a:endCxn id="668" idx="0"/>
          </p:cNvCxnSpPr>
          <p:nvPr/>
        </p:nvCxnSpPr>
        <p:spPr>
          <a:xfrm>
            <a:off x="7714875" y="1029675"/>
            <a:ext cx="0" cy="5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마이페이지 기능 구현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마이페이지 기능 구현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 설계</a:t>
            </a:r>
            <a:endParaRPr/>
          </a:p>
        </p:txBody>
      </p:sp>
      <p:pic>
        <p:nvPicPr>
          <p:cNvPr id="295" name="Google Shape;2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975" y="1213925"/>
            <a:ext cx="3256051" cy="35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환경및 프로그래밍 도구</a:t>
            </a:r>
            <a:endParaRPr/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125" y="3806203"/>
            <a:ext cx="3549750" cy="83419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2" name="Google Shape;3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725" y="1459625"/>
            <a:ext cx="1528826" cy="15288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3" name="Google Shape;3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3449" y="3111574"/>
            <a:ext cx="1528826" cy="152887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4" name="Google Shape;30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3450" y="1459625"/>
            <a:ext cx="1528825" cy="1528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5" name="Google Shape;30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7125" y="1459625"/>
            <a:ext cx="3549750" cy="1968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6" name="Google Shape;30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1725" y="3111575"/>
            <a:ext cx="1528825" cy="1528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웹 페이지 구성요소</a:t>
            </a:r>
            <a:endParaRPr/>
          </a:p>
        </p:txBody>
      </p:sp>
      <p:pic>
        <p:nvPicPr>
          <p:cNvPr id="312" name="Google Shape;3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825" y="1778550"/>
            <a:ext cx="1835023" cy="29781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3" name="Google Shape;3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247" y="1778550"/>
            <a:ext cx="1987997" cy="29781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4" name="Google Shape;3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6652" y="1778550"/>
            <a:ext cx="1885948" cy="29781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5" name="Google Shape;31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400" y="1778550"/>
            <a:ext cx="1835025" cy="2045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6" name="Google Shape;316;p17"/>
          <p:cNvSpPr txBox="1"/>
          <p:nvPr>
            <p:ph idx="1" type="body"/>
          </p:nvPr>
        </p:nvSpPr>
        <p:spPr>
          <a:xfrm>
            <a:off x="571300" y="1340300"/>
            <a:ext cx="183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pom.xml</a:t>
            </a:r>
            <a:endParaRPr b="1"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7" name="Google Shape;317;p17"/>
          <p:cNvSpPr txBox="1"/>
          <p:nvPr>
            <p:ph idx="1" type="body"/>
          </p:nvPr>
        </p:nvSpPr>
        <p:spPr>
          <a:xfrm>
            <a:off x="2558775" y="1340300"/>
            <a:ext cx="183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src/main/java</a:t>
            </a:r>
            <a:endParaRPr b="1"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8" name="Google Shape;318;p17"/>
          <p:cNvSpPr txBox="1"/>
          <p:nvPr>
            <p:ph idx="1" type="body"/>
          </p:nvPr>
        </p:nvSpPr>
        <p:spPr>
          <a:xfrm>
            <a:off x="4546276" y="1340300"/>
            <a:ext cx="198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src/main/resources</a:t>
            </a:r>
            <a:endParaRPr b="1"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9" name="Google Shape;319;p17"/>
          <p:cNvSpPr txBox="1"/>
          <p:nvPr>
            <p:ph idx="1" type="body"/>
          </p:nvPr>
        </p:nvSpPr>
        <p:spPr>
          <a:xfrm>
            <a:off x="6686750" y="1340300"/>
            <a:ext cx="18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WEB-INF</a:t>
            </a:r>
            <a:endParaRPr b="1"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pom.xml 설정</a:t>
            </a:r>
            <a:endParaRPr/>
          </a:p>
        </p:txBody>
      </p:sp>
      <p:pic>
        <p:nvPicPr>
          <p:cNvPr id="325" name="Google Shape;3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00" y="1458450"/>
            <a:ext cx="2635125" cy="23936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6" name="Google Shape;326;p18"/>
          <p:cNvSpPr txBox="1"/>
          <p:nvPr/>
        </p:nvSpPr>
        <p:spPr>
          <a:xfrm>
            <a:off x="3444650" y="1458450"/>
            <a:ext cx="1944300" cy="80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Mybatis는 자바 오브젝트와 SQL사이의 자동 매핑 기능을 지원하는</a:t>
            </a: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ORM프레임워크입니다.</a:t>
            </a:r>
            <a:endParaRPr sz="8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SQL을 별도의 파일로 분리해서 관리하게 해주는 기능이 있습니다.</a:t>
            </a:r>
            <a:endParaRPr sz="8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7" name="Google Shape;3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600" y="4096400"/>
            <a:ext cx="3501126" cy="70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8" name="Google Shape;328;p18"/>
          <p:cNvSpPr txBox="1"/>
          <p:nvPr/>
        </p:nvSpPr>
        <p:spPr>
          <a:xfrm>
            <a:off x="4158325" y="4234100"/>
            <a:ext cx="14805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Oracle 드라이버 라이브러리를 설정해 줍니다.</a:t>
            </a:r>
            <a:endParaRPr sz="8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9" name="Google Shape;3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2875" y="1458451"/>
            <a:ext cx="2747100" cy="2178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0" name="Google Shape;330;p18"/>
          <p:cNvSpPr txBox="1"/>
          <p:nvPr/>
        </p:nvSpPr>
        <p:spPr>
          <a:xfrm>
            <a:off x="3444650" y="2836125"/>
            <a:ext cx="1944300" cy="96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tiles는 화면의 레이아웃 기능을 제공하는 오픈 소스 라이브러리입니다.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페이지 레이아웃을 쉽고 단순하게 구현할 수 있고 공통된 레이아웃을 사용하므로 유지관리가 용이합니다.</a:t>
            </a:r>
            <a:endParaRPr sz="8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31" name="Google Shape;331;p18"/>
          <p:cNvCxnSpPr>
            <a:stCxn id="330" idx="3"/>
          </p:cNvCxnSpPr>
          <p:nvPr/>
        </p:nvCxnSpPr>
        <p:spPr>
          <a:xfrm>
            <a:off x="5388950" y="3316425"/>
            <a:ext cx="57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p18"/>
          <p:cNvCxnSpPr>
            <a:stCxn id="328" idx="1"/>
            <a:endCxn id="327" idx="3"/>
          </p:cNvCxnSpPr>
          <p:nvPr/>
        </p:nvCxnSpPr>
        <p:spPr>
          <a:xfrm rot="10800000">
            <a:off x="3766825" y="4449650"/>
            <a:ext cx="39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18"/>
          <p:cNvCxnSpPr>
            <a:stCxn id="326" idx="1"/>
          </p:cNvCxnSpPr>
          <p:nvPr/>
        </p:nvCxnSpPr>
        <p:spPr>
          <a:xfrm rot="10800000">
            <a:off x="2922050" y="1858650"/>
            <a:ext cx="52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pom.xml 설정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50" y="1530950"/>
            <a:ext cx="2536150" cy="70936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0" name="Google Shape;340;p19"/>
          <p:cNvSpPr txBox="1"/>
          <p:nvPr/>
        </p:nvSpPr>
        <p:spPr>
          <a:xfrm>
            <a:off x="3305475" y="1590138"/>
            <a:ext cx="19443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썸네일 이미지를 이용하면 상품 목록 나열 시 빠르게 표시할 수 있습니다.</a:t>
            </a:r>
            <a:endParaRPr sz="8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41" name="Google Shape;341;p19"/>
          <p:cNvCxnSpPr>
            <a:stCxn id="340" idx="1"/>
            <a:endCxn id="339" idx="3"/>
          </p:cNvCxnSpPr>
          <p:nvPr/>
        </p:nvCxnSpPr>
        <p:spPr>
          <a:xfrm flipH="1">
            <a:off x="2815875" y="1814838"/>
            <a:ext cx="489600" cy="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2" name="Google Shape;3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750" y="2504525"/>
            <a:ext cx="2522151" cy="2415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19"/>
          <p:cNvSpPr txBox="1"/>
          <p:nvPr/>
        </p:nvSpPr>
        <p:spPr>
          <a:xfrm>
            <a:off x="3305475" y="2504525"/>
            <a:ext cx="1944300" cy="104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관점 지향 프로그래밍(AOP)를 이용해서 주기능과 보조 기능을 분리해서 메서드에 적용합니다.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latin typeface="Nanum Gothic"/>
                <a:ea typeface="Nanum Gothic"/>
                <a:cs typeface="Nanum Gothic"/>
                <a:sym typeface="Nanum Gothic"/>
              </a:rPr>
              <a:t>Aspect는 구현하고자 하는 보조 기능을 의미합니다</a:t>
            </a:r>
            <a:endParaRPr sz="8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4" name="Google Shape;34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6775" y="975713"/>
            <a:ext cx="2403850" cy="2512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5" name="Google Shape;345;p19"/>
          <p:cNvSpPr txBox="1"/>
          <p:nvPr/>
        </p:nvSpPr>
        <p:spPr>
          <a:xfrm>
            <a:off x="6096550" y="3930425"/>
            <a:ext cx="1944300" cy="104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slf4j는 다양한 로깅 프레임 워크에 대한 추상화(인터페이스) 역할을 하는 라이브러리 입니다.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log4j는 로깅과 관련된 여러 기능을 제공하는 유용한 라이브러리입니다. 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46" name="Google Shape;346;p19"/>
          <p:cNvCxnSpPr>
            <a:stCxn id="345" idx="0"/>
            <a:endCxn id="344" idx="2"/>
          </p:cNvCxnSpPr>
          <p:nvPr/>
        </p:nvCxnSpPr>
        <p:spPr>
          <a:xfrm rot="10800000">
            <a:off x="7068700" y="3488525"/>
            <a:ext cx="0" cy="4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19"/>
          <p:cNvCxnSpPr>
            <a:stCxn id="343" idx="1"/>
          </p:cNvCxnSpPr>
          <p:nvPr/>
        </p:nvCxnSpPr>
        <p:spPr>
          <a:xfrm rot="10800000">
            <a:off x="2825175" y="3027875"/>
            <a:ext cx="48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웹 페이지 구현</a:t>
            </a:r>
            <a:endParaRPr/>
          </a:p>
        </p:txBody>
      </p:sp>
      <p:sp>
        <p:nvSpPr>
          <p:cNvPr id="353" name="Google Shape;353;p20"/>
          <p:cNvSpPr txBox="1"/>
          <p:nvPr/>
        </p:nvSpPr>
        <p:spPr>
          <a:xfrm>
            <a:off x="1122050" y="1259175"/>
            <a:ext cx="70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goods.xml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4" name="Google Shape;3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25" y="1708400"/>
            <a:ext cx="4604874" cy="99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5" name="Google Shape;355;p20"/>
          <p:cNvSpPr txBox="1"/>
          <p:nvPr/>
        </p:nvSpPr>
        <p:spPr>
          <a:xfrm>
            <a:off x="5112775" y="2215100"/>
            <a:ext cx="13587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 정보를 저장하는 ResultMap입니다.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56" name="Google Shape;356;p20"/>
          <p:cNvCxnSpPr>
            <a:stCxn id="355" idx="1"/>
          </p:cNvCxnSpPr>
          <p:nvPr/>
        </p:nvCxnSpPr>
        <p:spPr>
          <a:xfrm rot="10800000">
            <a:off x="4529275" y="2333750"/>
            <a:ext cx="583500" cy="9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7" name="Google Shape;3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25" y="2818225"/>
            <a:ext cx="3609275" cy="115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8" name="Google Shape;35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7245" y="3002445"/>
            <a:ext cx="4367749" cy="1251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9" name="Google Shape;359;p20"/>
          <p:cNvSpPr txBox="1"/>
          <p:nvPr/>
        </p:nvSpPr>
        <p:spPr>
          <a:xfrm>
            <a:off x="2352200" y="4348150"/>
            <a:ext cx="14904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 이미지를 저장하는 ResultMap입니다.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60" name="Google Shape;360;p20"/>
          <p:cNvCxnSpPr/>
          <p:nvPr/>
        </p:nvCxnSpPr>
        <p:spPr>
          <a:xfrm rot="10800000">
            <a:off x="2249300" y="3846200"/>
            <a:ext cx="207300" cy="49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1" name="Google Shape;361;p20"/>
          <p:cNvSpPr txBox="1"/>
          <p:nvPr/>
        </p:nvSpPr>
        <p:spPr>
          <a:xfrm>
            <a:off x="6746050" y="1924475"/>
            <a:ext cx="18888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goods_status 조건 값으로 ‘신상품’,’베스트셀러’,’스테디셀러’를 전달해 각각 15개까지 조회했습니다.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62" name="Google Shape;362;p20"/>
          <p:cNvCxnSpPr>
            <a:stCxn id="361" idx="2"/>
          </p:cNvCxnSpPr>
          <p:nvPr/>
        </p:nvCxnSpPr>
        <p:spPr>
          <a:xfrm flipH="1">
            <a:off x="6502450" y="2478575"/>
            <a:ext cx="1188000" cy="70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웹 페이지 구현</a:t>
            </a:r>
            <a:endParaRPr/>
          </a:p>
        </p:txBody>
      </p:sp>
      <p:sp>
        <p:nvSpPr>
          <p:cNvPr id="368" name="Google Shape;368;p21"/>
          <p:cNvSpPr txBox="1"/>
          <p:nvPr/>
        </p:nvSpPr>
        <p:spPr>
          <a:xfrm>
            <a:off x="1122050" y="1106775"/>
            <a:ext cx="70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tiles_main.xml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9" name="Google Shape;369;p21"/>
          <p:cNvSpPr txBox="1"/>
          <p:nvPr/>
        </p:nvSpPr>
        <p:spPr>
          <a:xfrm>
            <a:off x="6968925" y="2013438"/>
            <a:ext cx="14904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쇼핑몰 기본 레이아웃을 설정했습니다.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0" name="Google Shape;370;p21"/>
          <p:cNvSpPr txBox="1"/>
          <p:nvPr/>
        </p:nvSpPr>
        <p:spPr>
          <a:xfrm>
            <a:off x="6968925" y="3578288"/>
            <a:ext cx="14904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쇼핑몰 메인페이지 레이아웃을 설정했습니다.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1" name="Google Shape;3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20" y="1595945"/>
            <a:ext cx="5161500" cy="1327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2" name="Google Shape;3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25" y="3523625"/>
            <a:ext cx="5904900" cy="755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3" name="Google Shape;373;p21"/>
          <p:cNvCxnSpPr>
            <a:stCxn id="369" idx="1"/>
          </p:cNvCxnSpPr>
          <p:nvPr/>
        </p:nvCxnSpPr>
        <p:spPr>
          <a:xfrm rot="10800000">
            <a:off x="5384025" y="2228988"/>
            <a:ext cx="158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21"/>
          <p:cNvCxnSpPr>
            <a:stCxn id="370" idx="1"/>
          </p:cNvCxnSpPr>
          <p:nvPr/>
        </p:nvCxnSpPr>
        <p:spPr>
          <a:xfrm rot="10800000">
            <a:off x="5476125" y="3793838"/>
            <a:ext cx="149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